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66560"/>
            <a:ext cx="12191695" cy="9144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71600" y="3703320"/>
            <a:ext cx="944575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>
                <a:solidFill>
                  <a:srgbClr val="FFFFFF"/>
                </a:solidFill>
                <a:latin typeface="Calibri"/>
              </a:rPr>
              <a:t>CiberVault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4248" y="461772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00" b="0" i="0">
                <a:solidFill>
                  <a:srgbClr val="CBD5E1"/>
                </a:solidFill>
                <a:latin typeface="Calibri"/>
              </a:rPr>
              <a:t>Cybersecurity Awareness &amp; Training, Built for Your Organization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0952" y="5349240"/>
            <a:ext cx="1527048" cy="1905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79676" y="562356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dirty="0" err="1">
                <a:solidFill>
                  <a:srgbClr val="64748B"/>
                </a:solidFill>
                <a:latin typeface="Calibri"/>
              </a:rPr>
              <a:t>cibervault.com</a:t>
            </a:r>
            <a:endParaRPr sz="1200" b="0" i="0" dirty="0">
              <a:solidFill>
                <a:srgbClr val="64748B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THE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Your Biggest Security Risk Isn't Your Firewall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00200"/>
            <a:ext cx="108813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334155"/>
                </a:solidFill>
                <a:latin typeface="Calibri"/>
              </a:rPr>
              <a:t>It's the inbox. Across the industry, the majority of breaches still trace back to a person — a click, a reused password, a plausible-looking request — not a defeated technical control. Firewalls and endpoint tools do not train anyone to recognize the next attack.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3611880" cy="288036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2880360"/>
            <a:ext cx="3611880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3246120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0F172A"/>
                </a:solidFill>
                <a:latin typeface="Calibri"/>
              </a:rPr>
              <a:t>People, not malware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977639"/>
            <a:ext cx="306324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334155"/>
                </a:solidFill>
                <a:latin typeface="Calibri"/>
              </a:rPr>
              <a:t>Most breaches begin with a human decision — a phishing click, a weak password, a rushed approval.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880360"/>
            <a:ext cx="3611880" cy="288036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2880360"/>
            <a:ext cx="3611880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17720" y="3246120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0F172A"/>
                </a:solidFill>
                <a:latin typeface="Calibri"/>
              </a:rPr>
              <a:t>Phishing leads the way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977639"/>
            <a:ext cx="306324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334155"/>
                </a:solidFill>
                <a:latin typeface="Calibri"/>
              </a:rPr>
              <a:t>Email remains the most common way attackers get an initial foothold, across companies of every size.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2880360"/>
            <a:ext cx="3611880" cy="288036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38160" y="2880360"/>
            <a:ext cx="3611880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80" y="3246120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0F172A"/>
                </a:solidFill>
                <a:latin typeface="Calibri"/>
              </a:rPr>
              <a:t>Training changes outcomes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3977639"/>
            <a:ext cx="306324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334155"/>
                </a:solidFill>
                <a:latin typeface="Calibri"/>
              </a:rPr>
              <a:t>Employees who complete regular, realistic awareness training make measurably fewer risky decisions.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THE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Introducing CiberVault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7899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334155"/>
                </a:solidFill>
                <a:latin typeface="Calibri"/>
              </a:rPr>
              <a:t>A complete cybersecurity awareness platform — training, testing, certification, and</a:t>
            </a:r>
          </a:p>
          <a:p>
            <a:pPr algn="l"/>
            <a:r>
              <a:rPr sz="1500" b="0" i="0">
                <a:solidFill>
                  <a:srgbClr val="334155"/>
                </a:solidFill>
                <a:latin typeface="Calibri"/>
              </a:rPr>
              <a:t>reporting, in one place your team already knows how to use.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2706624" y="2286000"/>
            <a:ext cx="6748272" cy="4251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inal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344" y="2331720"/>
            <a:ext cx="6656832" cy="4160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WHAT'S INSIDE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Everything You Need, In One Platform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91640"/>
            <a:ext cx="3611880" cy="214884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1984248"/>
            <a:ext cx="384048" cy="384048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43400" y="1691640"/>
            <a:ext cx="3611880" cy="214884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617720" y="1984248"/>
            <a:ext cx="384048" cy="384048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138160" y="1691640"/>
            <a:ext cx="3611880" cy="214884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12480" y="1984248"/>
            <a:ext cx="384048" cy="384048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48640" y="4023360"/>
            <a:ext cx="3611880" cy="214884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22960" y="4315968"/>
            <a:ext cx="384048" cy="384048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343400" y="4023360"/>
            <a:ext cx="3611880" cy="214884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617720" y="4315968"/>
            <a:ext cx="384048" cy="384048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138160" y="4023360"/>
            <a:ext cx="3611880" cy="214884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412480" y="4315968"/>
            <a:ext cx="384048" cy="384048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251460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>
                <a:solidFill>
                  <a:srgbClr val="0F172A"/>
                </a:solidFill>
                <a:latin typeface="Calibri"/>
              </a:rPr>
              <a:t>Bilingual Training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2926080"/>
            <a:ext cx="30632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34155"/>
                </a:solidFill>
                <a:latin typeface="Calibri"/>
              </a:rPr>
              <a:t>Structured courses in English and Arabic, built around real workplace scenarios — not generic slides.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7720" y="251460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>
                <a:solidFill>
                  <a:srgbClr val="0F172A"/>
                </a:solidFill>
                <a:latin typeface="Calibri"/>
              </a:rPr>
              <a:t>Quizzes &amp; Assessments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17720" y="2926080"/>
            <a:ext cx="30632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34155"/>
                </a:solidFill>
                <a:latin typeface="Calibri"/>
              </a:rPr>
              <a:t>Auto-graded assessments with configurable pass thresholds, so completion means comprehension.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251460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>
                <a:solidFill>
                  <a:srgbClr val="0F172A"/>
                </a:solidFill>
                <a:latin typeface="Calibri"/>
              </a:rPr>
              <a:t>Verifiable Certificates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2926080"/>
            <a:ext cx="30632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34155"/>
                </a:solidFill>
                <a:latin typeface="Calibri"/>
              </a:rPr>
              <a:t>Every completion issues a certificate with a QR code anyone can check — no account required.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84632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>
                <a:solidFill>
                  <a:srgbClr val="0F172A"/>
                </a:solidFill>
                <a:latin typeface="Calibri"/>
              </a:rPr>
              <a:t>Compliance Reporting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257800"/>
            <a:ext cx="30632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34155"/>
                </a:solidFill>
                <a:latin typeface="Calibri"/>
              </a:rPr>
              <a:t>Live completion and overdue tracking by department, so nothing waits for a spreadsheet.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17720" y="484632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>
                <a:solidFill>
                  <a:srgbClr val="0F172A"/>
                </a:solidFill>
                <a:latin typeface="Calibri"/>
              </a:rPr>
              <a:t>White-Label Branding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17720" y="5257800"/>
            <a:ext cx="30632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34155"/>
                </a:solidFill>
                <a:latin typeface="Calibri"/>
              </a:rPr>
              <a:t>Your logo, your organization name, on the login page, the header, and every certificate.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4846320"/>
            <a:ext cx="3063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>
                <a:solidFill>
                  <a:srgbClr val="0F172A"/>
                </a:solidFill>
                <a:latin typeface="Calibri"/>
              </a:rPr>
              <a:t>AI-Assisted Authoring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0" y="5257800"/>
            <a:ext cx="30632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334155"/>
                </a:solidFill>
                <a:latin typeface="Calibri"/>
              </a:rPr>
              <a:t>Draft quizzes and video scripts in minutes — an author always reviews before anything publishes.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EMPLOYEE EXPERIENCE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Training Your Employees Will Actually Finish</a:t>
            </a:r>
          </a:p>
        </p:txBody>
      </p:sp>
      <p:sp>
        <p:nvSpPr>
          <p:cNvPr id="5" name="Rectangle 4"/>
          <p:cNvSpPr/>
          <p:nvPr/>
        </p:nvSpPr>
        <p:spPr>
          <a:xfrm>
            <a:off x="1463780" y="1554480"/>
            <a:ext cx="4844839" cy="4983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final-train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500" y="1600200"/>
            <a:ext cx="4753399" cy="48920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452360" y="198424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08392" y="1920240"/>
            <a:ext cx="3950208" cy="7772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Calibri"/>
              </a:rPr>
              <a:t>Bite-sized by design</a:t>
            </a:r>
            <a:r>
              <a:rPr sz="1400">
                <a:solidFill>
                  <a:srgbClr val="334155"/>
                </a:solidFill>
                <a:latin typeface="Calibri"/>
              </a:rPr>
              <a:t>  20–30 minutes per course, built to fit inside a real workday.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52360" y="276148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08392" y="2697480"/>
            <a:ext cx="3950208" cy="7772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Calibri"/>
              </a:rPr>
              <a:t>Mandatory vs. optional</a:t>
            </a:r>
            <a:r>
              <a:rPr sz="1400">
                <a:solidFill>
                  <a:srgbClr val="334155"/>
                </a:solidFill>
                <a:latin typeface="Calibri"/>
              </a:rPr>
              <a:t>  Clear labeling, so priority is never ambiguous.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52360" y="353872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08392" y="3474720"/>
            <a:ext cx="3950208" cy="7772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Calibri"/>
              </a:rPr>
              <a:t>Bilingual throughout</a:t>
            </a:r>
            <a:r>
              <a:rPr sz="1400">
                <a:solidFill>
                  <a:srgbClr val="334155"/>
                </a:solidFill>
                <a:latin typeface="Calibri"/>
              </a:rPr>
              <a:t>  Every course, lesson, and quiz ships in English and Arabic.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52360" y="431596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08392" y="4251960"/>
            <a:ext cx="3950208" cy="7772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Calibri"/>
              </a:rPr>
              <a:t>Deadline-aware</a:t>
            </a:r>
            <a:r>
              <a:rPr sz="1400">
                <a:solidFill>
                  <a:srgbClr val="334155"/>
                </a:solidFill>
                <a:latin typeface="Calibri"/>
              </a:rPr>
              <a:t>  Employees see exactly what's due and when, on their own dashboard.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PROOF OF COMPLETION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Certificates Anyone Can Verify</a:t>
            </a:r>
          </a:p>
        </p:txBody>
      </p:sp>
      <p:sp>
        <p:nvSpPr>
          <p:cNvPr id="5" name="Rectangle 4"/>
          <p:cNvSpPr/>
          <p:nvPr/>
        </p:nvSpPr>
        <p:spPr>
          <a:xfrm>
            <a:off x="808219" y="1645920"/>
            <a:ext cx="6430281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deck-ce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939" y="1691640"/>
            <a:ext cx="6338841" cy="4480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72400" y="207568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28432" y="2011680"/>
            <a:ext cx="3630168" cy="868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350" b="1">
                <a:solidFill>
                  <a:srgbClr val="0F172A"/>
                </a:solidFill>
                <a:latin typeface="Calibri"/>
              </a:rPr>
              <a:t>Issued automatically</a:t>
            </a:r>
            <a:r>
              <a:rPr sz="1350">
                <a:solidFill>
                  <a:srgbClr val="334155"/>
                </a:solidFill>
                <a:latin typeface="Calibri"/>
              </a:rPr>
              <a:t>  The moment a course is completed — no manual paperwork.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294436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28432" y="2880360"/>
            <a:ext cx="3630168" cy="868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350" b="1">
                <a:solidFill>
                  <a:srgbClr val="0F172A"/>
                </a:solidFill>
                <a:latin typeface="Calibri"/>
              </a:rPr>
              <a:t>Carries your branding</a:t>
            </a:r>
            <a:r>
              <a:rPr sz="1350">
                <a:solidFill>
                  <a:srgbClr val="334155"/>
                </a:solidFill>
                <a:latin typeface="Calibri"/>
              </a:rPr>
              <a:t>  Your organization's logo and name, not a third-party vendor's.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0" y="381304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28432" y="3749040"/>
            <a:ext cx="3630168" cy="868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350" b="1">
                <a:solidFill>
                  <a:srgbClr val="0F172A"/>
                </a:solidFill>
                <a:latin typeface="Calibri"/>
              </a:rPr>
              <a:t>Publicly verifiable</a:t>
            </a:r>
            <a:r>
              <a:rPr sz="1350">
                <a:solidFill>
                  <a:srgbClr val="334155"/>
                </a:solidFill>
                <a:latin typeface="Calibri"/>
              </a:rPr>
              <a:t>  A QR code and code link to a public page confirming authenticity — nothing else about the employee.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0" y="468172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28432" y="4617720"/>
            <a:ext cx="3630168" cy="868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350" b="1">
                <a:solidFill>
                  <a:srgbClr val="0F172A"/>
                </a:solidFill>
                <a:latin typeface="Calibri"/>
              </a:rPr>
              <a:t>Tracked expiry</a:t>
            </a:r>
            <a:r>
              <a:rPr sz="1350">
                <a:solidFill>
                  <a:srgbClr val="334155"/>
                </a:solidFill>
                <a:latin typeface="Calibri"/>
              </a:rPr>
              <a:t>  Certificates carry a validity window, so refreshers are never missed.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FOR MANAGERS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Give Managers the Visibility They Need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7899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334155"/>
                </a:solidFill>
                <a:latin typeface="Calibri"/>
              </a:rPr>
              <a:t>Every manager sees exactly who on their team needs a nudge — automatically, without asking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7456" y="2240280"/>
            <a:ext cx="3986607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audit-team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176" y="2286000"/>
            <a:ext cx="3895167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FOR SECURITY TEAMS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Organization-Wide Compliance,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7899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334155"/>
                </a:solidFill>
                <a:latin typeface="Calibri"/>
              </a:rPr>
              <a:t>Completion rate, department breakdown, and who's overdue — the numbers a security team is asked for.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2494" y="2240280"/>
            <a:ext cx="4156531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rop-repor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214" y="2286000"/>
            <a:ext cx="4065091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FULLY YOURS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White-Label — Your Brand, Not Ours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107899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334155"/>
                </a:solidFill>
                <a:latin typeface="Calibri"/>
              </a:rPr>
              <a:t>Set your organization's name and logo once. It appears on the login page, the header, reports, and every certificate.</a:t>
            </a:r>
          </a:p>
        </p:txBody>
      </p:sp>
      <p:sp>
        <p:nvSpPr>
          <p:cNvPr id="6" name="Rectangle 5"/>
          <p:cNvSpPr/>
          <p:nvPr/>
        </p:nvSpPr>
        <p:spPr>
          <a:xfrm>
            <a:off x="2706624" y="2286000"/>
            <a:ext cx="6748272" cy="4251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inal-settin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344" y="2331720"/>
            <a:ext cx="6656832" cy="4160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FASTER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AI-Assisted Content Creation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4659" y="1645920"/>
            <a:ext cx="5054521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crop-libr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379" y="1691640"/>
            <a:ext cx="4963081" cy="4480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89520" y="207568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45552" y="2011680"/>
            <a:ext cx="3767328" cy="9601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Calibri"/>
              </a:rPr>
              <a:t>Draft quizzes in seconds</a:t>
            </a:r>
            <a:r>
              <a:rPr sz="1400">
                <a:solidFill>
                  <a:srgbClr val="334155"/>
                </a:solidFill>
                <a:latin typeface="Calibri"/>
              </a:rPr>
              <a:t>  Describe a topic; get a reviewable set of questions back.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303580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45552" y="2971800"/>
            <a:ext cx="3767328" cy="9601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Calibri"/>
              </a:rPr>
              <a:t>Video scripts, narrated</a:t>
            </a:r>
            <a:r>
              <a:rPr sz="1400">
                <a:solidFill>
                  <a:srgbClr val="334155"/>
                </a:solidFill>
                <a:latin typeface="Calibri"/>
              </a:rPr>
              <a:t>  Turn an approved script into a slide video with AI narration.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89520" y="3995928"/>
            <a:ext cx="82296" cy="8229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45552" y="3931920"/>
            <a:ext cx="3767328" cy="9601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Calibri"/>
              </a:rPr>
              <a:t>A person always decides</a:t>
            </a:r>
            <a:r>
              <a:rPr sz="1400">
                <a:solidFill>
                  <a:srgbClr val="334155"/>
                </a:solidFill>
                <a:latin typeface="Calibri"/>
              </a:rPr>
              <a:t>  Nothing an AI drafts is published without an author's review.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TRUST &amp;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22960"/>
            <a:ext cx="100584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Security You Can Trust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956815"/>
            <a:ext cx="100584" cy="100584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874519"/>
            <a:ext cx="32918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FFFF"/>
                </a:solidFill>
                <a:latin typeface="Calibri"/>
              </a:rPr>
              <a:t>Role-based access control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1874519"/>
            <a:ext cx="7223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BD5E1"/>
                </a:solidFill>
                <a:latin typeface="Calibri"/>
              </a:rPr>
              <a:t>Every permission is scoped and checked on every request — least privilege by default.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2852927"/>
            <a:ext cx="100584" cy="100584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770631"/>
            <a:ext cx="32918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FFFF"/>
                </a:solidFill>
                <a:latin typeface="Calibri"/>
              </a:rPr>
              <a:t>Tamper-evident audit log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2770631"/>
            <a:ext cx="7223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BD5E1"/>
                </a:solidFill>
                <a:latin typeface="Calibri"/>
              </a:rPr>
              <a:t>Every administrative action is recorded in an append-only, hash-chained log.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3749039"/>
            <a:ext cx="100584" cy="100584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3666743"/>
            <a:ext cx="32918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FFFF"/>
                </a:solidFill>
                <a:latin typeface="Calibri"/>
              </a:rPr>
              <a:t>Encryption at rest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3666743"/>
            <a:ext cx="7223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BD5E1"/>
                </a:solidFill>
                <a:latin typeface="Calibri"/>
              </a:rPr>
              <a:t>Uploaded files and stored secrets are encrypted; scanned for malware before they're ever served.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4645151"/>
            <a:ext cx="100584" cy="100584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5"/>
            <a:ext cx="32918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FFFF"/>
                </a:solidFill>
                <a:latin typeface="Calibri"/>
              </a:rPr>
              <a:t>Multi-factor authentication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562855"/>
            <a:ext cx="7223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BD5E1"/>
                </a:solidFill>
                <a:latin typeface="Calibri"/>
              </a:rPr>
              <a:t>Enforced for administrative access, with a fully audited emergency-access path.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5541263"/>
            <a:ext cx="100584" cy="100584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5458967"/>
            <a:ext cx="32918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 i="0">
                <a:solidFill>
                  <a:srgbClr val="FFFFFF"/>
                </a:solidFill>
                <a:latin typeface="Calibri"/>
              </a:rPr>
              <a:t>Your deployment, your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5458967"/>
            <a:ext cx="72237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BD5E1"/>
                </a:solidFill>
                <a:latin typeface="Calibri"/>
              </a:rPr>
              <a:t>Self-hosted or dedicated hosting — your employee data does not leave your control.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CBD5E1"/>
                </a:solidFill>
                <a:latin typeface="Calibri"/>
              </a:rPr>
              <a:t>CiberVault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CBD5E1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B91C1C"/>
                </a:solidFill>
                <a:latin typeface="Calibri"/>
              </a:rPr>
              <a:t>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1556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0F172A"/>
                </a:solidFill>
                <a:latin typeface="Calibri"/>
              </a:rPr>
              <a:t>What's Next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82296" cy="123444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084832"/>
            <a:ext cx="29260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F172A"/>
                </a:solidFill>
                <a:latin typeface="Calibri"/>
              </a:rPr>
              <a:t>Hands-on labs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2139696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334155"/>
                </a:solidFill>
                <a:latin typeface="Calibri"/>
              </a:rPr>
              <a:t>Safe, isolated practice environments where IT and security staff build real skills — separate from mandatory awareness training.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83280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3383280"/>
            <a:ext cx="82296" cy="123444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3547872"/>
            <a:ext cx="29260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F172A"/>
                </a:solidFill>
                <a:latin typeface="Calibri"/>
              </a:rPr>
              <a:t>Phishing simulations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3602736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334155"/>
                </a:solidFill>
                <a:latin typeface="Calibri"/>
              </a:rPr>
              <a:t>Realistic, controlled campaigns to measure and improve real-world response, not just quiz scores.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46320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8640" y="4846320"/>
            <a:ext cx="82296" cy="1234440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5010912"/>
            <a:ext cx="29260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0F172A"/>
                </a:solidFill>
                <a:latin typeface="Calibri"/>
              </a:rPr>
              <a:t>Human risk scoring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3360" y="5065776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334155"/>
                </a:solidFill>
                <a:latin typeface="Calibri"/>
              </a:rPr>
              <a:t>A per-employee risk signal built from real behavior, to focus attention where it matters most.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28816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Calibri"/>
              </a:rPr>
              <a:t>CiberVault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21440" y="6528816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000" b="0" i="0">
                <a:solidFill>
                  <a:srgbClr val="64748B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46ec50b2-b191-4ad7-ba82-7deb0436e358}" enabled="1" method="Privileged" siteId="{de3cd3a3-3b37-48aa-974f-a35e5efb585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734</Words>
  <Application>Microsoft Macintosh PowerPoint</Application>
  <PresentationFormat>Widescreen</PresentationFormat>
  <Paragraphs>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Jason Sassine</cp:lastModifiedBy>
  <cp:revision>4</cp:revision>
  <dcterms:created xsi:type="dcterms:W3CDTF">2013-01-27T09:14:16Z</dcterms:created>
  <dcterms:modified xsi:type="dcterms:W3CDTF">2026-09-14T16:12:22Z</dcterms:modified>
  <cp:category/>
</cp:coreProperties>
</file>